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3"/>
    <p:sldId id="271" r:id="rId4"/>
    <p:sldId id="272" r:id="rId5"/>
    <p:sldId id="292" r:id="rId6"/>
    <p:sldId id="293" r:id="rId7"/>
    <p:sldId id="294" r:id="rId8"/>
    <p:sldId id="295" r:id="rId9"/>
    <p:sldId id="296" r:id="rId10"/>
    <p:sldId id="297" r:id="rId11"/>
    <p:sldId id="298"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364C"/>
    <a:srgbClr val="01FAFD"/>
    <a:srgbClr val="0078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94" d="100"/>
          <a:sy n="94" d="100"/>
        </p:scale>
        <p:origin x="66" y="3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37B793-F002-4CA7-9A25-2C394943ABF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D8D9E1-1BA3-4C97-BC46-348F7F614BC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08"/>
            <a:ext cx="12192000" cy="6858216"/>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347B683-4078-42C3-A1D9-53AA3DBD43F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B1BACC-A08A-4966-B4D8-09AC5F21B62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347B683-4078-42C3-A1D9-53AA3DBD43F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B1BACC-A08A-4966-B4D8-09AC5F21B62D}"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347B683-4078-42C3-A1D9-53AA3DBD43F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B1BACC-A08A-4966-B4D8-09AC5F21B62D}"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4347B683-4078-42C3-A1D9-53AA3DBD43F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B1BACC-A08A-4966-B4D8-09AC5F21B62D}"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4347B683-4078-42C3-A1D9-53AA3DBD43F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7B1BACC-A08A-4966-B4D8-09AC5F21B62D}"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4347B683-4078-42C3-A1D9-53AA3DBD43F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7B1BACC-A08A-4966-B4D8-09AC5F21B62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347B683-4078-42C3-A1D9-53AA3DBD43F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7B1BACC-A08A-4966-B4D8-09AC5F21B62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347B683-4078-42C3-A1D9-53AA3DBD43F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7B1BACC-A08A-4966-B4D8-09AC5F21B62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4347B683-4078-42C3-A1D9-53AA3DBD43F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7B1BACC-A08A-4966-B4D8-09AC5F21B62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4347B683-4078-42C3-A1D9-53AA3DBD43F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7B1BACC-A08A-4966-B4D8-09AC5F21B62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47B683-4078-42C3-A1D9-53AA3DBD43F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B1BACC-A08A-4966-B4D8-09AC5F21B62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6430991" y="-733416"/>
            <a:ext cx="8372791" cy="815339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1000760" y="2595880"/>
            <a:ext cx="4557395" cy="1014730"/>
          </a:xfrm>
          <a:prstGeom prst="rect">
            <a:avLst/>
          </a:prstGeom>
          <a:noFill/>
        </p:spPr>
        <p:txBody>
          <a:bodyPr wrap="square" rtlCol="0">
            <a:spAutoFit/>
          </a:bodyPr>
          <a:lstStyle/>
          <a:p>
            <a:r>
              <a:rPr lang="en-US" altLang="zh-CN" sz="6000" dirty="0">
                <a:solidFill>
                  <a:schemeClr val="bg1">
                    <a:lumMod val="95000"/>
                  </a:schemeClr>
                </a:solidFill>
                <a:latin typeface="Microsoft YaHei" panose="020B0503020204020204" pitchFamily="34" charset="-122"/>
                <a:ea typeface="Microsoft YaHei" panose="020B0503020204020204" pitchFamily="34" charset="-122"/>
              </a:rPr>
              <a:t>MALWARE</a:t>
            </a:r>
            <a:endParaRPr lang="en-US" altLang="zh-CN" sz="6000" dirty="0">
              <a:solidFill>
                <a:schemeClr val="bg1">
                  <a:lumMod val="95000"/>
                </a:schemeClr>
              </a:solidFill>
              <a:latin typeface="Microsoft YaHei" panose="020B0503020204020204" pitchFamily="34" charset="-122"/>
              <a:ea typeface="Microsoft YaHei" panose="020B0503020204020204" pitchFamily="34" charset="-122"/>
            </a:endParaRPr>
          </a:p>
        </p:txBody>
      </p:sp>
      <p:grpSp>
        <p:nvGrpSpPr>
          <p:cNvPr id="17" name="组合 16"/>
          <p:cNvGrpSpPr/>
          <p:nvPr/>
        </p:nvGrpSpPr>
        <p:grpSpPr>
          <a:xfrm>
            <a:off x="1152328" y="3793906"/>
            <a:ext cx="1201730" cy="313041"/>
            <a:chOff x="5495135" y="872654"/>
            <a:chExt cx="1201730" cy="313041"/>
          </a:xfrm>
        </p:grpSpPr>
        <p:sp>
          <p:nvSpPr>
            <p:cNvPr id="1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495135"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935267"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6375400"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pic>
        <p:nvPicPr>
          <p:cNvPr id="21" name="Flying impression design ——飞印象设计是一家专业的广告设计制作工作室，专注于平面、OFFICE、摄影等业务，工作室成立于2016年，拥有高水平的设计团队，已经立足于市场，今后将输出更多精致作品。">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000803" y="-1551388"/>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advTm="3000">
        <p14:vortex dir="r"/>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81760" y="1628335"/>
            <a:ext cx="3698240" cy="360133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7" name="Flying impression design ——飞印象设计是一家专业的广告设计制作工作室，专注于平面、OFFICE、摄影等业务，工作室成立于2016年，拥有高水平的设计团队，已经立足于市场，今后将输出更多精致作品。"/>
          <p:cNvSpPr/>
          <p:nvPr/>
        </p:nvSpPr>
        <p:spPr>
          <a:xfrm flipV="1">
            <a:off x="2143760" y="2341880"/>
            <a:ext cx="2174240" cy="2174240"/>
          </a:xfrm>
          <a:prstGeom prst="ellipse">
            <a:avLst/>
          </a:pr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6"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036445" y="3228340"/>
            <a:ext cx="2389505" cy="645160"/>
          </a:xfrm>
          <a:prstGeom prst="rect">
            <a:avLst/>
          </a:prstGeom>
          <a:noFill/>
        </p:spPr>
        <p:txBody>
          <a:bodyPr wrap="square" rtlCol="0">
            <a:spAutoFit/>
          </a:bodyPr>
          <a:lstStyle/>
          <a:p>
            <a:pPr algn="ctr"/>
            <a:r>
              <a:rPr lang="en-US" altLang="zh-CN" sz="3600" dirty="0">
                <a:solidFill>
                  <a:srgbClr val="0B364C"/>
                </a:solidFill>
                <a:latin typeface="Microsoft YaHei" panose="020B0503020204020204" pitchFamily="34" charset="-122"/>
                <a:ea typeface="Microsoft YaHei" panose="020B0503020204020204" pitchFamily="34" charset="-122"/>
              </a:rPr>
              <a:t>Rootkits</a:t>
            </a:r>
            <a:endParaRPr lang="en-US" altLang="zh-CN" sz="3600" dirty="0">
              <a:solidFill>
                <a:srgbClr val="0B364C"/>
              </a:solidFill>
              <a:latin typeface="Microsoft YaHei" panose="020B0503020204020204" pitchFamily="34" charset="-122"/>
              <a:ea typeface="Microsoft YaHei" panose="020B0503020204020204" pitchFamily="34" charset="-122"/>
            </a:endParaRPr>
          </a:p>
        </p:txBody>
      </p:sp>
      <p:sp>
        <p:nvSpPr>
          <p:cNvPr id="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494655" y="1382395"/>
            <a:ext cx="5771515" cy="4092575"/>
          </a:xfrm>
          <a:prstGeom prst="rect">
            <a:avLst/>
          </a:prstGeom>
          <a:noFill/>
        </p:spPr>
        <p:txBody>
          <a:bodyPr wrap="square" rtlCol="0">
            <a:spAutoFit/>
          </a:bodyPr>
          <a:p>
            <a:pPr>
              <a:lnSpc>
                <a:spcPct val="130000"/>
              </a:lnSpc>
            </a:pPr>
            <a:r>
              <a:rPr sz="2000" dirty="0">
                <a:solidFill>
                  <a:schemeClr val="bg1">
                    <a:lumMod val="95000"/>
                  </a:schemeClr>
                </a:solidFill>
                <a:latin typeface="Microsoft YaHei" panose="020B0503020204020204" pitchFamily="34" charset="-122"/>
                <a:ea typeface="Microsoft YaHei" panose="020B0503020204020204" pitchFamily="34" charset="-122"/>
              </a:rPr>
              <a:t>Rootkits are malware packages that allow hackers to gain privileged, administrator-level access to a computer's operating system or other assets. Hackers can then use these elevated permissions to do virtually anything they want, like adding and removing users or reconfiguring apps. Hackers often use rootkits to hide malicious processes or disable security software that might catch them.</a:t>
            </a:r>
            <a:endParaRPr sz="2000" dirty="0">
              <a:solidFill>
                <a:schemeClr val="bg1">
                  <a:lumMod val="95000"/>
                </a:schemeClr>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advTm="3000">
        <p15:prstTrans prst="curtains"/>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81760" y="1628335"/>
            <a:ext cx="3698240" cy="360133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7" name="Flying impression design ——飞印象设计是一家专业的广告设计制作工作室，专注于平面、OFFICE、摄影等业务，工作室成立于2016年，拥有高水平的设计团队，已经立足于市场，今后将输出更多精致作品。"/>
          <p:cNvSpPr/>
          <p:nvPr/>
        </p:nvSpPr>
        <p:spPr>
          <a:xfrm flipV="1">
            <a:off x="2143760" y="2341880"/>
            <a:ext cx="2174240" cy="2174240"/>
          </a:xfrm>
          <a:prstGeom prst="ellipse">
            <a:avLst/>
          </a:pr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6"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310765" y="3014345"/>
            <a:ext cx="1840230" cy="829945"/>
          </a:xfrm>
          <a:prstGeom prst="rect">
            <a:avLst/>
          </a:prstGeom>
          <a:noFill/>
        </p:spPr>
        <p:txBody>
          <a:bodyPr wrap="square" rtlCol="0">
            <a:spAutoFit/>
          </a:bodyPr>
          <a:lstStyle/>
          <a:p>
            <a:pPr algn="ctr"/>
            <a:r>
              <a:rPr lang="en-US" altLang="zh-CN" sz="2400" dirty="0">
                <a:solidFill>
                  <a:srgbClr val="0B364C"/>
                </a:solidFill>
                <a:latin typeface="Microsoft YaHei" panose="020B0503020204020204" pitchFamily="34" charset="-122"/>
                <a:ea typeface="Microsoft YaHei" panose="020B0503020204020204" pitchFamily="34" charset="-122"/>
              </a:rPr>
              <a:t>What is MALWARE?</a:t>
            </a:r>
            <a:endParaRPr lang="en-US" altLang="zh-CN" sz="2400" dirty="0">
              <a:solidFill>
                <a:srgbClr val="0B364C"/>
              </a:solidFill>
              <a:latin typeface="Microsoft YaHei" panose="020B0503020204020204" pitchFamily="34" charset="-122"/>
              <a:ea typeface="Microsoft YaHei" panose="020B0503020204020204" pitchFamily="34" charset="-122"/>
            </a:endParaRPr>
          </a:p>
        </p:txBody>
      </p:sp>
      <p:sp>
        <p:nvSpPr>
          <p:cNvPr id="30"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271770" y="852805"/>
            <a:ext cx="6053455" cy="1170305"/>
          </a:xfrm>
          <a:prstGeom prst="rect">
            <a:avLst/>
          </a:prstGeom>
          <a:noFill/>
        </p:spPr>
        <p:txBody>
          <a:bodyPr wrap="square" rtlCol="0">
            <a:spAutoFit/>
          </a:bodyPr>
          <a:lstStyle/>
          <a:p>
            <a:pPr>
              <a:lnSpc>
                <a:spcPct val="130000"/>
              </a:lnSpc>
            </a:pPr>
            <a:r>
              <a:rPr lang="de-DE" altLang="zh-CN" dirty="0">
                <a:solidFill>
                  <a:schemeClr val="bg1">
                    <a:lumMod val="95000"/>
                  </a:schemeClr>
                </a:solidFill>
                <a:latin typeface="Microsoft YaHei" panose="020B0503020204020204" pitchFamily="34" charset="-122"/>
                <a:ea typeface="Microsoft YaHei" panose="020B0503020204020204" pitchFamily="34" charset="-122"/>
              </a:rPr>
              <a:t>Malware is</a:t>
            </a:r>
            <a:r>
              <a:rPr lang="en-US" altLang="de-DE" dirty="0">
                <a:solidFill>
                  <a:schemeClr val="bg1">
                    <a:lumMod val="95000"/>
                  </a:schemeClr>
                </a:solidFill>
                <a:latin typeface="Microsoft YaHei" panose="020B0503020204020204" pitchFamily="34" charset="-122"/>
                <a:ea typeface="Microsoft YaHei" panose="020B0503020204020204" pitchFamily="34" charset="-122"/>
              </a:rPr>
              <a:t> a</a:t>
            </a:r>
            <a:r>
              <a:rPr lang="de-DE" altLang="zh-CN" dirty="0">
                <a:solidFill>
                  <a:schemeClr val="bg1">
                    <a:lumMod val="95000"/>
                  </a:schemeClr>
                </a:solidFill>
                <a:latin typeface="Microsoft YaHei" panose="020B0503020204020204" pitchFamily="34" charset="-122"/>
                <a:ea typeface="Microsoft YaHei" panose="020B0503020204020204" pitchFamily="34" charset="-122"/>
              </a:rPr>
              <a:t> malicious software and refers to any software that is designed to cause harm to computer systems, networks, or users.</a:t>
            </a:r>
            <a:endParaRPr lang="de-DE" altLang="zh-CN" dirty="0">
              <a:solidFill>
                <a:schemeClr val="bg1">
                  <a:lumMod val="95000"/>
                </a:schemeClr>
              </a:solidFill>
              <a:latin typeface="Microsoft YaHei" panose="020B0503020204020204" pitchFamily="34" charset="-122"/>
              <a:ea typeface="Microsoft YaHei" panose="020B0503020204020204" pitchFamily="34" charset="-122"/>
            </a:endParaRPr>
          </a:p>
        </p:txBody>
      </p:sp>
      <p:sp>
        <p:nvSpPr>
          <p:cNvPr id="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271770" y="2023110"/>
            <a:ext cx="6425565" cy="4407535"/>
          </a:xfrm>
          <a:prstGeom prst="rect">
            <a:avLst/>
          </a:prstGeom>
          <a:noFill/>
        </p:spPr>
        <p:txBody>
          <a:bodyPr wrap="square" rtlCol="0">
            <a:spAutoFit/>
          </a:bodyPr>
          <a:p>
            <a:pPr>
              <a:lnSpc>
                <a:spcPct val="130000"/>
              </a:lnSpc>
            </a:pPr>
            <a:r>
              <a:rPr lang="en-US" dirty="0">
                <a:solidFill>
                  <a:schemeClr val="bg1">
                    <a:lumMod val="95000"/>
                  </a:schemeClr>
                </a:solidFill>
                <a:latin typeface="Microsoft YaHei" panose="020B0503020204020204" pitchFamily="34" charset="-122"/>
                <a:ea typeface="Microsoft YaHei" panose="020B0503020204020204" pitchFamily="34" charset="-122"/>
              </a:rPr>
              <a:t>They get</a:t>
            </a:r>
            <a:r>
              <a:rPr dirty="0">
                <a:solidFill>
                  <a:schemeClr val="bg1">
                    <a:lumMod val="95000"/>
                  </a:schemeClr>
                </a:solidFill>
                <a:latin typeface="Microsoft YaHei" panose="020B0503020204020204" pitchFamily="34" charset="-122"/>
                <a:ea typeface="Microsoft YaHei" panose="020B0503020204020204" pitchFamily="34" charset="-122"/>
              </a:rPr>
              <a:t> into the system without user consent to steal the user’s private and confidential data, including bank details and passwords. They also generate annoying pop-up ads and change system settings. Malware includes computer viruses, worms, Trojan horses, ransomware, spyware, and other malicious programs. Individuals and organizations need to be aware of the different types of malware and take steps to protect their systems, such as using antivirus software, keeping software and systems up-to-date, and being cautious when opening email attachments or downloading software from the internet.</a:t>
            </a:r>
            <a:endParaRPr dirty="0">
              <a:solidFill>
                <a:schemeClr val="bg1">
                  <a:lumMod val="95000"/>
                </a:schemeClr>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advTm="3000">
        <p15:prstTrans prst="curtains"/>
      </p:transition>
    </mc:Choice>
    <mc:Fallback>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483360" y="-1377072"/>
            <a:ext cx="4622799" cy="450166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8138161" y="2842968"/>
            <a:ext cx="5537200" cy="539210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0"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914650" y="3293215"/>
            <a:ext cx="5223510" cy="706755"/>
          </a:xfrm>
          <a:prstGeom prst="rect">
            <a:avLst/>
          </a:prstGeom>
          <a:noFill/>
        </p:spPr>
        <p:txBody>
          <a:bodyPr wrap="none" rtlCol="0">
            <a:spAutoFit/>
          </a:bodyPr>
          <a:lstStyle/>
          <a:p>
            <a:pPr algn="ctr"/>
            <a:r>
              <a:rPr lang="en-US" altLang="de-DE" sz="4000" dirty="0">
                <a:gradFill>
                  <a:gsLst>
                    <a:gs pos="0">
                      <a:srgbClr val="0078B6"/>
                    </a:gs>
                    <a:gs pos="100000">
                      <a:srgbClr val="01FAFD"/>
                    </a:gs>
                  </a:gsLst>
                  <a:lin ang="2700000" scaled="0"/>
                </a:gradFill>
                <a:latin typeface="Microsoft YaHei" panose="020B0503020204020204" pitchFamily="34" charset="-122"/>
                <a:ea typeface="Microsoft YaHei" panose="020B0503020204020204" pitchFamily="34" charset="-122"/>
              </a:rPr>
              <a:t>TYPES OF MALWARE</a:t>
            </a:r>
            <a:endParaRPr lang="en-US" altLang="de-DE" sz="4000" dirty="0">
              <a:gradFill>
                <a:gsLst>
                  <a:gs pos="0">
                    <a:srgbClr val="0078B6"/>
                  </a:gs>
                  <a:gs pos="100000">
                    <a:srgbClr val="01FAFD"/>
                  </a:gs>
                </a:gsLst>
                <a:lin ang="2700000" scaled="0"/>
              </a:gradFill>
              <a:latin typeface="Microsoft YaHei" panose="020B0503020204020204" pitchFamily="34" charset="-122"/>
              <a:ea typeface="Microsoft YaHei" panose="020B0503020204020204" pitchFamily="34" charset="-122"/>
            </a:endParaRPr>
          </a:p>
        </p:txBody>
      </p:sp>
      <p:grpSp>
        <p:nvGrpSpPr>
          <p:cNvPr id="21" name="组合 20"/>
          <p:cNvGrpSpPr/>
          <p:nvPr/>
        </p:nvGrpSpPr>
        <p:grpSpPr>
          <a:xfrm>
            <a:off x="4863310" y="4273519"/>
            <a:ext cx="1201730" cy="313041"/>
            <a:chOff x="5495135" y="872654"/>
            <a:chExt cx="1201730" cy="313041"/>
          </a:xfrm>
        </p:grpSpPr>
        <p:sp>
          <p:nvSpPr>
            <p:cNvPr id="2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495135"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935267"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6375400"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3000">
        <p15:prstTrans prst="crush"/>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81760" y="1628335"/>
            <a:ext cx="3698240" cy="360133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7" name="Flying impression design ——飞印象设计是一家专业的广告设计制作工作室，专注于平面、OFFICE、摄影等业务，工作室成立于2016年，拥有高水平的设计团队，已经立足于市场，今后将输出更多精致作品。"/>
          <p:cNvSpPr/>
          <p:nvPr/>
        </p:nvSpPr>
        <p:spPr>
          <a:xfrm flipV="1">
            <a:off x="2143760" y="2341880"/>
            <a:ext cx="2174240" cy="2174240"/>
          </a:xfrm>
          <a:prstGeom prst="ellipse">
            <a:avLst/>
          </a:pr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6"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310765" y="3106420"/>
            <a:ext cx="1840230" cy="645160"/>
          </a:xfrm>
          <a:prstGeom prst="rect">
            <a:avLst/>
          </a:prstGeom>
          <a:noFill/>
        </p:spPr>
        <p:txBody>
          <a:bodyPr wrap="square" rtlCol="0">
            <a:spAutoFit/>
          </a:bodyPr>
          <a:lstStyle/>
          <a:p>
            <a:pPr algn="ctr"/>
            <a:r>
              <a:rPr lang="en-US" altLang="zh-CN" sz="3600" dirty="0">
                <a:solidFill>
                  <a:srgbClr val="0B364C"/>
                </a:solidFill>
                <a:latin typeface="Microsoft YaHei" panose="020B0503020204020204" pitchFamily="34" charset="-122"/>
                <a:ea typeface="Microsoft YaHei" panose="020B0503020204020204" pitchFamily="34" charset="-122"/>
              </a:rPr>
              <a:t>VIRUS</a:t>
            </a:r>
            <a:endParaRPr lang="en-US" altLang="zh-CN" sz="3600" dirty="0">
              <a:solidFill>
                <a:srgbClr val="0B364C"/>
              </a:solidFill>
              <a:latin typeface="Microsoft YaHei" panose="020B0503020204020204" pitchFamily="34" charset="-122"/>
              <a:ea typeface="Microsoft YaHei" panose="020B0503020204020204" pitchFamily="34" charset="-122"/>
            </a:endParaRPr>
          </a:p>
        </p:txBody>
      </p:sp>
      <p:sp>
        <p:nvSpPr>
          <p:cNvPr id="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494655" y="1783080"/>
            <a:ext cx="5771515" cy="3291840"/>
          </a:xfrm>
          <a:prstGeom prst="rect">
            <a:avLst/>
          </a:prstGeom>
          <a:noFill/>
        </p:spPr>
        <p:txBody>
          <a:bodyPr wrap="square" rtlCol="0">
            <a:spAutoFit/>
          </a:bodyPr>
          <a:p>
            <a:pPr>
              <a:lnSpc>
                <a:spcPct val="130000"/>
              </a:lnSpc>
            </a:pPr>
            <a:r>
              <a:rPr sz="2000" dirty="0">
                <a:solidFill>
                  <a:schemeClr val="bg1">
                    <a:lumMod val="95000"/>
                  </a:schemeClr>
                </a:solidFill>
                <a:latin typeface="Microsoft YaHei" panose="020B0503020204020204" pitchFamily="34" charset="-122"/>
                <a:ea typeface="Microsoft YaHei" panose="020B0503020204020204" pitchFamily="34" charset="-122"/>
              </a:rPr>
              <a:t>A Virus is a malicious executable code attached to another executable file. The virus spreads when an infected file is passed from system to system. Viruses can be harmless or they can modify or delete data. Opening a file can trigger a virus. Once a program virus is active, it will infect other programs on the computer.</a:t>
            </a:r>
            <a:endParaRPr sz="2000" dirty="0">
              <a:solidFill>
                <a:schemeClr val="bg1">
                  <a:lumMod val="95000"/>
                </a:schemeClr>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advTm="3000">
        <p15:prstTrans prst="curtains"/>
      </p:transition>
    </mc:Choice>
    <mc:Fallback>
      <p:transition spd="slow" advTm="3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81760" y="1628335"/>
            <a:ext cx="3698240" cy="360133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7" name="Flying impression design ——飞印象设计是一家专业的广告设计制作工作室，专注于平面、OFFICE、摄影等业务，工作室成立于2016年，拥有高水平的设计团队，已经立足于市场，今后将输出更多精致作品。"/>
          <p:cNvSpPr/>
          <p:nvPr/>
        </p:nvSpPr>
        <p:spPr>
          <a:xfrm flipV="1">
            <a:off x="2143760" y="2341880"/>
            <a:ext cx="2174240" cy="2174240"/>
          </a:xfrm>
          <a:prstGeom prst="ellipse">
            <a:avLst/>
          </a:pr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6"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036445" y="3202305"/>
            <a:ext cx="2389505" cy="645160"/>
          </a:xfrm>
          <a:prstGeom prst="rect">
            <a:avLst/>
          </a:prstGeom>
          <a:noFill/>
        </p:spPr>
        <p:txBody>
          <a:bodyPr wrap="square" rtlCol="0">
            <a:spAutoFit/>
          </a:bodyPr>
          <a:lstStyle/>
          <a:p>
            <a:pPr algn="ctr"/>
            <a:r>
              <a:rPr lang="en-US" altLang="zh-CN" sz="3600" dirty="0">
                <a:solidFill>
                  <a:srgbClr val="0B364C"/>
                </a:solidFill>
                <a:latin typeface="Microsoft YaHei" panose="020B0503020204020204" pitchFamily="34" charset="-122"/>
                <a:ea typeface="Microsoft YaHei" panose="020B0503020204020204" pitchFamily="34" charset="-122"/>
              </a:rPr>
              <a:t>WORMS</a:t>
            </a:r>
            <a:endParaRPr lang="en-US" altLang="zh-CN" sz="3600" dirty="0">
              <a:solidFill>
                <a:srgbClr val="0B364C"/>
              </a:solidFill>
              <a:latin typeface="Microsoft YaHei" panose="020B0503020204020204" pitchFamily="34" charset="-122"/>
              <a:ea typeface="Microsoft YaHei" panose="020B0503020204020204" pitchFamily="34" charset="-122"/>
            </a:endParaRPr>
          </a:p>
        </p:txBody>
      </p:sp>
      <p:sp>
        <p:nvSpPr>
          <p:cNvPr id="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494655" y="1783080"/>
            <a:ext cx="5771515" cy="3692525"/>
          </a:xfrm>
          <a:prstGeom prst="rect">
            <a:avLst/>
          </a:prstGeom>
          <a:noFill/>
        </p:spPr>
        <p:txBody>
          <a:bodyPr wrap="square" rtlCol="0">
            <a:spAutoFit/>
          </a:bodyPr>
          <a:p>
            <a:pPr>
              <a:lnSpc>
                <a:spcPct val="130000"/>
              </a:lnSpc>
            </a:pPr>
            <a:r>
              <a:rPr sz="2000" dirty="0">
                <a:solidFill>
                  <a:schemeClr val="bg1">
                    <a:lumMod val="95000"/>
                  </a:schemeClr>
                </a:solidFill>
                <a:latin typeface="Microsoft YaHei" panose="020B0503020204020204" pitchFamily="34" charset="-122"/>
                <a:ea typeface="Microsoft YaHei" panose="020B0503020204020204" pitchFamily="34" charset="-122"/>
              </a:rPr>
              <a:t>Worms replicate themselves on the system, attaching themselves to different files and looking for pathways between computers, such as computer network that shares common file storage areas. Worms usually slow down networks. A virus needs a host program to run but worms can run by themselves. After a worm affects a host, it is able to spread very quickly over the network.</a:t>
            </a:r>
            <a:endParaRPr sz="2000" dirty="0">
              <a:solidFill>
                <a:schemeClr val="bg1">
                  <a:lumMod val="95000"/>
                </a:schemeClr>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advTm="3000">
        <p15:prstTrans prst="curtains"/>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81760" y="1628335"/>
            <a:ext cx="3698240" cy="360133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7" name="Flying impression design ——飞印象设计是一家专业的广告设计制作工作室，专注于平面、OFFICE、摄影等业务，工作室成立于2016年，拥有高水平的设计团队，已经立足于市场，今后将输出更多精致作品。"/>
          <p:cNvSpPr/>
          <p:nvPr/>
        </p:nvSpPr>
        <p:spPr>
          <a:xfrm flipV="1">
            <a:off x="2143760" y="2341880"/>
            <a:ext cx="2174240" cy="2174240"/>
          </a:xfrm>
          <a:prstGeom prst="ellipse">
            <a:avLst/>
          </a:pr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6"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036445" y="2957195"/>
            <a:ext cx="2389505" cy="1198880"/>
          </a:xfrm>
          <a:prstGeom prst="rect">
            <a:avLst/>
          </a:prstGeom>
          <a:noFill/>
        </p:spPr>
        <p:txBody>
          <a:bodyPr wrap="square" rtlCol="0">
            <a:spAutoFit/>
          </a:bodyPr>
          <a:lstStyle/>
          <a:p>
            <a:pPr algn="ctr"/>
            <a:r>
              <a:rPr lang="en-US" altLang="zh-CN" sz="3600" dirty="0">
                <a:solidFill>
                  <a:srgbClr val="0B364C"/>
                </a:solidFill>
                <a:latin typeface="Microsoft YaHei" panose="020B0503020204020204" pitchFamily="34" charset="-122"/>
                <a:ea typeface="Microsoft YaHei" panose="020B0503020204020204" pitchFamily="34" charset="-122"/>
              </a:rPr>
              <a:t>TROJAN</a:t>
            </a:r>
            <a:endParaRPr lang="en-US" altLang="zh-CN" sz="3600" dirty="0">
              <a:solidFill>
                <a:srgbClr val="0B364C"/>
              </a:solidFill>
              <a:latin typeface="Microsoft YaHei" panose="020B0503020204020204" pitchFamily="34" charset="-122"/>
              <a:ea typeface="Microsoft YaHei" panose="020B0503020204020204" pitchFamily="34" charset="-122"/>
            </a:endParaRPr>
          </a:p>
          <a:p>
            <a:pPr algn="ctr"/>
            <a:r>
              <a:rPr lang="en-US" altLang="zh-CN" sz="3600" dirty="0">
                <a:solidFill>
                  <a:srgbClr val="0B364C"/>
                </a:solidFill>
                <a:latin typeface="Microsoft YaHei" panose="020B0503020204020204" pitchFamily="34" charset="-122"/>
                <a:ea typeface="Microsoft YaHei" panose="020B0503020204020204" pitchFamily="34" charset="-122"/>
              </a:rPr>
              <a:t>HORSE</a:t>
            </a:r>
            <a:endParaRPr lang="en-US" altLang="zh-CN" sz="3600" dirty="0">
              <a:solidFill>
                <a:srgbClr val="0B364C"/>
              </a:solidFill>
              <a:latin typeface="Microsoft YaHei" panose="020B0503020204020204" pitchFamily="34" charset="-122"/>
              <a:ea typeface="Microsoft YaHei" panose="020B0503020204020204" pitchFamily="34" charset="-122"/>
            </a:endParaRPr>
          </a:p>
        </p:txBody>
      </p:sp>
      <p:sp>
        <p:nvSpPr>
          <p:cNvPr id="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494655" y="1783080"/>
            <a:ext cx="5771515" cy="2891790"/>
          </a:xfrm>
          <a:prstGeom prst="rect">
            <a:avLst/>
          </a:prstGeom>
          <a:noFill/>
        </p:spPr>
        <p:txBody>
          <a:bodyPr wrap="square" rtlCol="0">
            <a:spAutoFit/>
          </a:bodyPr>
          <a:p>
            <a:pPr>
              <a:lnSpc>
                <a:spcPct val="130000"/>
              </a:lnSpc>
            </a:pPr>
            <a:r>
              <a:rPr sz="2000" dirty="0">
                <a:solidFill>
                  <a:schemeClr val="bg1">
                    <a:lumMod val="95000"/>
                  </a:schemeClr>
                </a:solidFill>
                <a:latin typeface="Microsoft YaHei" panose="020B0503020204020204" pitchFamily="34" charset="-122"/>
                <a:ea typeface="Microsoft YaHei" panose="020B0503020204020204" pitchFamily="34" charset="-122"/>
              </a:rPr>
              <a:t>A Trojan horse is malware that carries out malicious operations under the appearance of a desired operation such as playing an online game. A Trojan horse varies from a virus because the Trojan binds itself to non-executable files, such as image files, and audio files.</a:t>
            </a:r>
            <a:endParaRPr sz="2000" dirty="0">
              <a:solidFill>
                <a:schemeClr val="bg1">
                  <a:lumMod val="95000"/>
                </a:schemeClr>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advTm="3000">
        <p15:prstTrans prst="curtains"/>
      </p:transition>
    </mc:Choice>
    <mc:Fallback>
      <p:transition spd="slow" advTm="3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81760" y="1628335"/>
            <a:ext cx="3698240" cy="360133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7" name="Flying impression design ——飞印象设计是一家专业的广告设计制作工作室，专注于平面、OFFICE、摄影等业务，工作室成立于2016年，拥有高水平的设计团队，已经立足于市场，今后将输出更多精致作品。"/>
          <p:cNvSpPr/>
          <p:nvPr/>
        </p:nvSpPr>
        <p:spPr>
          <a:xfrm flipV="1">
            <a:off x="2143760" y="2341880"/>
            <a:ext cx="2174240" cy="2174240"/>
          </a:xfrm>
          <a:prstGeom prst="ellipse">
            <a:avLst/>
          </a:pr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6"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036445" y="2957195"/>
            <a:ext cx="2389505" cy="1198880"/>
          </a:xfrm>
          <a:prstGeom prst="rect">
            <a:avLst/>
          </a:prstGeom>
          <a:noFill/>
        </p:spPr>
        <p:txBody>
          <a:bodyPr wrap="square" rtlCol="0">
            <a:spAutoFit/>
          </a:bodyPr>
          <a:lstStyle/>
          <a:p>
            <a:pPr algn="ctr"/>
            <a:r>
              <a:rPr lang="en-US" altLang="zh-CN" sz="3600" dirty="0">
                <a:solidFill>
                  <a:srgbClr val="0B364C"/>
                </a:solidFill>
                <a:latin typeface="Microsoft YaHei" panose="020B0503020204020204" pitchFamily="34" charset="-122"/>
                <a:ea typeface="Microsoft YaHei" panose="020B0503020204020204" pitchFamily="34" charset="-122"/>
              </a:rPr>
              <a:t>RANSOMWARE</a:t>
            </a:r>
            <a:endParaRPr lang="en-US" altLang="zh-CN" sz="3600" dirty="0">
              <a:solidFill>
                <a:srgbClr val="0B364C"/>
              </a:solidFill>
              <a:latin typeface="Microsoft YaHei" panose="020B0503020204020204" pitchFamily="34" charset="-122"/>
              <a:ea typeface="Microsoft YaHei" panose="020B0503020204020204" pitchFamily="34" charset="-122"/>
            </a:endParaRPr>
          </a:p>
        </p:txBody>
      </p:sp>
      <p:sp>
        <p:nvSpPr>
          <p:cNvPr id="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494655" y="1783080"/>
            <a:ext cx="5771515" cy="3291840"/>
          </a:xfrm>
          <a:prstGeom prst="rect">
            <a:avLst/>
          </a:prstGeom>
          <a:noFill/>
        </p:spPr>
        <p:txBody>
          <a:bodyPr wrap="square" rtlCol="0">
            <a:spAutoFit/>
          </a:bodyPr>
          <a:p>
            <a:pPr>
              <a:lnSpc>
                <a:spcPct val="130000"/>
              </a:lnSpc>
            </a:pPr>
            <a:r>
              <a:rPr sz="2000" dirty="0">
                <a:solidFill>
                  <a:schemeClr val="bg1">
                    <a:lumMod val="95000"/>
                  </a:schemeClr>
                </a:solidFill>
                <a:latin typeface="Microsoft YaHei" panose="020B0503020204020204" pitchFamily="34" charset="-122"/>
                <a:ea typeface="Microsoft YaHei" panose="020B0503020204020204" pitchFamily="34" charset="-122"/>
              </a:rPr>
              <a:t>Ransomware grasps a computer system or the data it contains until the victim makes a payment. Ransomware encrypts data in the computer with a key that is unknown to the user. The user has to pay a ransom (price) to the criminals to retrieve data. Once the amount is paid the victim can resume using his/her system.</a:t>
            </a:r>
            <a:endParaRPr sz="2000" dirty="0">
              <a:solidFill>
                <a:schemeClr val="bg1">
                  <a:lumMod val="95000"/>
                </a:schemeClr>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advTm="3000">
        <p15:prstTrans prst="curtains"/>
      </p:transition>
    </mc:Choice>
    <mc:Fallback>
      <p:transition spd="slow"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81760" y="1628335"/>
            <a:ext cx="3698240" cy="360133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7" name="Flying impression design ——飞印象设计是一家专业的广告设计制作工作室，专注于平面、OFFICE、摄影等业务，工作室成立于2016年，拥有高水平的设计团队，已经立足于市场，今后将输出更多精致作品。"/>
          <p:cNvSpPr/>
          <p:nvPr/>
        </p:nvSpPr>
        <p:spPr>
          <a:xfrm flipV="1">
            <a:off x="2143760" y="2341880"/>
            <a:ext cx="2174240" cy="2174240"/>
          </a:xfrm>
          <a:prstGeom prst="ellipse">
            <a:avLst/>
          </a:pr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6"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036445" y="3228340"/>
            <a:ext cx="2389505" cy="645160"/>
          </a:xfrm>
          <a:prstGeom prst="rect">
            <a:avLst/>
          </a:prstGeom>
          <a:noFill/>
        </p:spPr>
        <p:txBody>
          <a:bodyPr wrap="square" rtlCol="0">
            <a:spAutoFit/>
          </a:bodyPr>
          <a:lstStyle/>
          <a:p>
            <a:pPr algn="ctr"/>
            <a:r>
              <a:rPr lang="en-US" altLang="zh-CN" sz="3600" dirty="0">
                <a:solidFill>
                  <a:srgbClr val="0B364C"/>
                </a:solidFill>
                <a:latin typeface="Microsoft YaHei" panose="020B0503020204020204" pitchFamily="34" charset="-122"/>
                <a:ea typeface="Microsoft YaHei" panose="020B0503020204020204" pitchFamily="34" charset="-122"/>
              </a:rPr>
              <a:t>SPYWARE</a:t>
            </a:r>
            <a:endParaRPr lang="en-US" altLang="zh-CN" sz="3600" dirty="0">
              <a:solidFill>
                <a:srgbClr val="0B364C"/>
              </a:solidFill>
              <a:latin typeface="Microsoft YaHei" panose="020B0503020204020204" pitchFamily="34" charset="-122"/>
              <a:ea typeface="Microsoft YaHei" panose="020B0503020204020204" pitchFamily="34" charset="-122"/>
            </a:endParaRPr>
          </a:p>
        </p:txBody>
      </p:sp>
      <p:sp>
        <p:nvSpPr>
          <p:cNvPr id="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494655" y="2341880"/>
            <a:ext cx="5771515" cy="1691640"/>
          </a:xfrm>
          <a:prstGeom prst="rect">
            <a:avLst/>
          </a:prstGeom>
          <a:noFill/>
        </p:spPr>
        <p:txBody>
          <a:bodyPr wrap="square" rtlCol="0">
            <a:spAutoFit/>
          </a:bodyPr>
          <a:p>
            <a:pPr>
              <a:lnSpc>
                <a:spcPct val="130000"/>
              </a:lnSpc>
            </a:pPr>
            <a:r>
              <a:rPr sz="2000" dirty="0">
                <a:solidFill>
                  <a:schemeClr val="bg1">
                    <a:lumMod val="95000"/>
                  </a:schemeClr>
                </a:solidFill>
                <a:latin typeface="Microsoft YaHei" panose="020B0503020204020204" pitchFamily="34" charset="-122"/>
                <a:ea typeface="Microsoft YaHei" panose="020B0503020204020204" pitchFamily="34" charset="-122"/>
              </a:rPr>
              <a:t>Its purpose is to steal private information from a computer system for a third party. Spyware collects information and sends it to the hacker.</a:t>
            </a:r>
            <a:endParaRPr sz="2000" dirty="0">
              <a:solidFill>
                <a:schemeClr val="bg1">
                  <a:lumMod val="95000"/>
                </a:schemeClr>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advTm="3000">
        <p15:prstTrans prst="curtains"/>
      </p:transition>
    </mc:Choice>
    <mc:Fallback>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81760" y="1628335"/>
            <a:ext cx="3698240" cy="360133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7" name="Flying impression design ——飞印象设计是一家专业的广告设计制作工作室，专注于平面、OFFICE、摄影等业务，工作室成立于2016年，拥有高水平的设计团队，已经立足于市场，今后将输出更多精致作品。"/>
          <p:cNvSpPr/>
          <p:nvPr/>
        </p:nvSpPr>
        <p:spPr>
          <a:xfrm flipV="1">
            <a:off x="2143760" y="2341880"/>
            <a:ext cx="2174240" cy="2174240"/>
          </a:xfrm>
          <a:prstGeom prst="ellipse">
            <a:avLst/>
          </a:pr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6"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036445" y="3228340"/>
            <a:ext cx="2389505" cy="645160"/>
          </a:xfrm>
          <a:prstGeom prst="rect">
            <a:avLst/>
          </a:prstGeom>
          <a:noFill/>
        </p:spPr>
        <p:txBody>
          <a:bodyPr wrap="square" rtlCol="0">
            <a:spAutoFit/>
          </a:bodyPr>
          <a:lstStyle/>
          <a:p>
            <a:pPr algn="ctr"/>
            <a:r>
              <a:rPr lang="en-US" altLang="zh-CN" sz="3600" dirty="0">
                <a:solidFill>
                  <a:srgbClr val="0B364C"/>
                </a:solidFill>
                <a:latin typeface="Microsoft YaHei" panose="020B0503020204020204" pitchFamily="34" charset="-122"/>
                <a:ea typeface="Microsoft YaHei" panose="020B0503020204020204" pitchFamily="34" charset="-122"/>
              </a:rPr>
              <a:t>Rootkits</a:t>
            </a:r>
            <a:endParaRPr lang="en-US" altLang="zh-CN" sz="3600" dirty="0">
              <a:solidFill>
                <a:srgbClr val="0B364C"/>
              </a:solidFill>
              <a:latin typeface="Microsoft YaHei" panose="020B0503020204020204" pitchFamily="34" charset="-122"/>
              <a:ea typeface="Microsoft YaHei" panose="020B0503020204020204" pitchFamily="34" charset="-122"/>
            </a:endParaRPr>
          </a:p>
        </p:txBody>
      </p:sp>
      <p:sp>
        <p:nvSpPr>
          <p:cNvPr id="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494655" y="1382395"/>
            <a:ext cx="5771515" cy="4092575"/>
          </a:xfrm>
          <a:prstGeom prst="rect">
            <a:avLst/>
          </a:prstGeom>
          <a:noFill/>
        </p:spPr>
        <p:txBody>
          <a:bodyPr wrap="square" rtlCol="0">
            <a:spAutoFit/>
          </a:bodyPr>
          <a:p>
            <a:pPr>
              <a:lnSpc>
                <a:spcPct val="130000"/>
              </a:lnSpc>
            </a:pPr>
            <a:r>
              <a:rPr sz="2000" dirty="0">
                <a:solidFill>
                  <a:schemeClr val="bg1">
                    <a:lumMod val="95000"/>
                  </a:schemeClr>
                </a:solidFill>
                <a:latin typeface="Microsoft YaHei" panose="020B0503020204020204" pitchFamily="34" charset="-122"/>
                <a:ea typeface="Microsoft YaHei" panose="020B0503020204020204" pitchFamily="34" charset="-122"/>
              </a:rPr>
              <a:t>Rootkits are malware packages that allow hackers to gain privileged, administrator-level access to a computer's operating system or other assets. Hackers can then use these elevated permissions to do virtually anything they want, like adding and removing users or reconfiguring apps. Hackers often use rootkits to hide malicious processes or disable security software that might catch them.</a:t>
            </a:r>
            <a:endParaRPr sz="2000" dirty="0">
              <a:solidFill>
                <a:schemeClr val="bg1">
                  <a:lumMod val="95000"/>
                </a:schemeClr>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advTm="3000">
        <p15:prstTrans prst="curtains"/>
      </p:transition>
    </mc:Choice>
    <mc:Fallback>
      <p:transition spd="slow" advTm="3000">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3022</Words>
  <Application>WPS Presentation</Application>
  <PresentationFormat>宽屏</PresentationFormat>
  <Paragraphs>39</Paragraphs>
  <Slides>10</Slides>
  <Notes>1</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10</vt:i4>
      </vt:variant>
    </vt:vector>
  </HeadingPairs>
  <TitlesOfParts>
    <vt:vector size="23" baseType="lpstr">
      <vt:lpstr>Arial</vt:lpstr>
      <vt:lpstr>SimSun</vt:lpstr>
      <vt:lpstr>Wingdings</vt:lpstr>
      <vt:lpstr>Microsoft YaHei</vt:lpstr>
      <vt:lpstr>Gill Sans</vt:lpstr>
      <vt:lpstr>等线</vt:lpstr>
      <vt:lpstr>Arial Unicode MS</vt:lpstr>
      <vt:lpstr>等线 Light</vt:lpstr>
      <vt:lpstr>Gill Sans MT</vt:lpstr>
      <vt:lpstr>等线</vt:lpstr>
      <vt:lpstr>Nunito</vt:lpstr>
      <vt:lpstr>Chocolate Cookies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赵 飞</dc:creator>
  <cp:lastModifiedBy>Sarah</cp:lastModifiedBy>
  <cp:revision>13</cp:revision>
  <dcterms:created xsi:type="dcterms:W3CDTF">2018-08-24T03:53:00Z</dcterms:created>
  <dcterms:modified xsi:type="dcterms:W3CDTF">2024-11-24T08:16:41Z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1033-12.2.0.18638</vt:lpwstr>
  </property>
  <property fmtid="{D5CDD505-2E9C-101B-9397-08002B2CF9AE}" pid="3" name="ICV">
    <vt:lpwstr>7D63DA5219B348C7A7FAFA84FDA3726E_13</vt:lpwstr>
  </property>
</Properties>
</file>

<file path=docProps/thumbnail.jpeg>
</file>